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80" autoAdjust="0"/>
  </p:normalViewPr>
  <p:slideViewPr>
    <p:cSldViewPr>
      <p:cViewPr>
        <p:scale>
          <a:sx n="80" d="100"/>
          <a:sy n="80" d="100"/>
        </p:scale>
        <p:origin x="-1522" y="-14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010400" y="152399"/>
            <a:ext cx="1981200" cy="65562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53923"/>
            <a:ext cx="6705600" cy="6553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10400" y="2052960"/>
            <a:ext cx="1981200" cy="1828800"/>
          </a:xfrm>
        </p:spPr>
        <p:txBody>
          <a:bodyPr anchor="ctr">
            <a:normAutofit/>
          </a:bodyPr>
          <a:lstStyle>
            <a:lvl1pPr marL="0" indent="0" algn="l">
              <a:buNone/>
              <a:defRPr sz="19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30.01.2020</a:t>
            </a:fld>
            <a:endParaRPr lang="ru-RU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ru-RU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200" y="2052960"/>
            <a:ext cx="6324600" cy="1828800"/>
          </a:xfrm>
        </p:spPr>
        <p:txBody>
          <a:bodyPr/>
          <a:lstStyle>
            <a:lvl1pPr algn="r">
              <a:defRPr sz="4200" spc="15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30.01.2020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2400" y="147319"/>
            <a:ext cx="6705600" cy="65562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010400" y="147319"/>
            <a:ext cx="1956046" cy="65562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274638"/>
            <a:ext cx="1676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30.01.2020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30.01.2020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010400" y="152399"/>
            <a:ext cx="1981200" cy="65562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53923"/>
            <a:ext cx="6705600" cy="655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62799" y="2892277"/>
            <a:ext cx="1600201" cy="1645920"/>
          </a:xfrm>
        </p:spPr>
        <p:txBody>
          <a:bodyPr anchor="ctr"/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30.01.2020</a:t>
            </a:fld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81000" y="2892277"/>
            <a:ext cx="6324600" cy="1645920"/>
          </a:xfrm>
        </p:spPr>
        <p:txBody>
          <a:bodyPr/>
          <a:lstStyle>
            <a:lvl1pPr algn="r">
              <a:defRPr sz="4200" spc="15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19072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072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30.01.2020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22438"/>
            <a:ext cx="4040188" cy="639762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399"/>
            <a:ext cx="4040188" cy="3687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722438"/>
            <a:ext cx="4041775" cy="639762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38399"/>
            <a:ext cx="4041775" cy="3687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30.01.2020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30.01.2020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2400" y="150919"/>
            <a:ext cx="8831802" cy="65562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30.01.2020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010400" y="150876"/>
            <a:ext cx="1981200" cy="65562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/>
          <p:cNvSpPr/>
          <p:nvPr/>
        </p:nvSpPr>
        <p:spPr>
          <a:xfrm>
            <a:off x="152400" y="152400"/>
            <a:ext cx="6705600" cy="6553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304800"/>
            <a:ext cx="58674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59752" y="2130552"/>
            <a:ext cx="1673352" cy="2816352"/>
          </a:xfrm>
        </p:spPr>
        <p:txBody>
          <a:bodyPr tIns="0"/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30.01.2020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7159752" y="457200"/>
            <a:ext cx="1675660" cy="1673352"/>
          </a:xfrm>
        </p:spPr>
        <p:txBody>
          <a:bodyPr anchor="b"/>
          <a:lstStyle>
            <a:lvl1pPr algn="l">
              <a:defRPr sz="2000" spc="150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/>
          <p:cNvSpPr/>
          <p:nvPr/>
        </p:nvSpPr>
        <p:spPr>
          <a:xfrm>
            <a:off x="7010400" y="150876"/>
            <a:ext cx="1981200" cy="65562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400" y="152400"/>
            <a:ext cx="6705600" cy="6553200"/>
          </a:xfrm>
        </p:spPr>
        <p:txBody>
          <a:bodyPr anchor="ctr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62800" y="2133600"/>
            <a:ext cx="1676400" cy="2971800"/>
          </a:xfrm>
        </p:spPr>
        <p:txBody>
          <a:bodyPr tIns="0"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30.01.2020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2800" y="460248"/>
            <a:ext cx="1676400" cy="1673352"/>
          </a:xfrm>
        </p:spPr>
        <p:txBody>
          <a:bodyPr anchor="b"/>
          <a:lstStyle>
            <a:lvl1pPr algn="l">
              <a:defRPr sz="2000" spc="150" baseline="0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52400" y="1634971"/>
            <a:ext cx="8831802" cy="504547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399" y="152400"/>
            <a:ext cx="8814047" cy="13464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355847"/>
            <a:ext cx="8381260" cy="10543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0999" y="1719071"/>
            <a:ext cx="8407893" cy="4407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0888" y="6356350"/>
            <a:ext cx="2133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30.01.2020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48000" y="6356350"/>
            <a:ext cx="33528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34680" y="6355080"/>
            <a:ext cx="582966" cy="274320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200" kern="1200" cap="all" spc="200" baseline="0">
          <a:ln>
            <a:noFill/>
          </a:ln>
          <a:solidFill>
            <a:schemeClr val="bg1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sz="2000" kern="1200" spc="150" baseline="0">
          <a:solidFill>
            <a:schemeClr val="tx2"/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buClr>
          <a:schemeClr val="accent2"/>
        </a:buClr>
        <a:buFont typeface="Wingdings" pitchFamily="2" charset="2"/>
        <a:buChar char="§"/>
        <a:defRPr sz="1800" kern="1200" spc="100" baseline="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§"/>
        <a:defRPr sz="1600" kern="1200" spc="100" baseline="0">
          <a:solidFill>
            <a:schemeClr val="tx2"/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spcBef>
          <a:spcPct val="20000"/>
        </a:spcBef>
        <a:buClr>
          <a:schemeClr val="accent4"/>
        </a:buClr>
        <a:buFont typeface="Wingdings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spcBef>
          <a:spcPct val="20000"/>
        </a:spcBef>
        <a:buClr>
          <a:schemeClr val="accent6"/>
        </a:buClr>
        <a:buFont typeface="Wingdings" pitchFamily="2" charset="2"/>
        <a:buChar char="§"/>
        <a:defRPr sz="1300" kern="1200" spc="100" baseline="0">
          <a:solidFill>
            <a:schemeClr val="tx2"/>
          </a:solidFill>
          <a:latin typeface="+mn-lt"/>
          <a:ea typeface="+mn-ea"/>
          <a:cs typeface="+mn-cs"/>
        </a:defRPr>
      </a:lvl5pPr>
      <a:lvl6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1828800" indent="-182880" algn="l" defTabSz="914400" rtl="0" eaLnBrk="1" latinLnBrk="0" hangingPunct="1">
        <a:spcBef>
          <a:spcPct val="20000"/>
        </a:spcBef>
        <a:buClr>
          <a:schemeClr val="accent2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5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31640" y="116632"/>
            <a:ext cx="6400800" cy="1124744"/>
          </a:xfrm>
        </p:spPr>
        <p:txBody>
          <a:bodyPr/>
          <a:lstStyle/>
          <a:p>
            <a:r>
              <a:rPr lang="ru-RU" dirty="0" smtClean="0"/>
              <a:t>ГБОУ </a:t>
            </a:r>
            <a:r>
              <a:rPr lang="ru-RU" b="1" dirty="0"/>
              <a:t>Школа № 1502 при МЭИ </a:t>
            </a:r>
            <a:endParaRPr lang="ru-RU" dirty="0"/>
          </a:p>
          <a:p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512" y="1340768"/>
            <a:ext cx="6548264" cy="1470025"/>
          </a:xfrm>
          <a:noFill/>
        </p:spPr>
        <p:txBody>
          <a:bodyPr>
            <a:normAutofit/>
          </a:bodyPr>
          <a:lstStyle/>
          <a:p>
            <a:r>
              <a:rPr lang="ru-RU" sz="4000" dirty="0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Модуль виртуальной сборки кубика </a:t>
            </a:r>
            <a:r>
              <a:rPr lang="ru-RU" sz="4000" dirty="0" err="1" smtClean="0">
                <a:solidFill>
                  <a:schemeClr val="accent3">
                    <a:lumMod val="40000"/>
                    <a:lumOff val="60000"/>
                  </a:schemeClr>
                </a:solidFill>
              </a:rPr>
              <a:t>Рубика</a:t>
            </a:r>
            <a:endParaRPr lang="ru-RU" sz="40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24858" y="3139920"/>
            <a:ext cx="44644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Выполнил:</a:t>
            </a:r>
          </a:p>
          <a:p>
            <a:r>
              <a:rPr lang="ru-RU" dirty="0">
                <a:solidFill>
                  <a:schemeClr val="bg1"/>
                </a:solidFill>
              </a:rPr>
              <a:t>	</a:t>
            </a:r>
            <a:r>
              <a:rPr lang="ru-RU" dirty="0" smtClean="0">
                <a:solidFill>
                  <a:schemeClr val="bg1"/>
                </a:solidFill>
              </a:rPr>
              <a:t>Шпаковский Павел</a:t>
            </a:r>
          </a:p>
          <a:p>
            <a:r>
              <a:rPr lang="ru-RU" dirty="0">
                <a:solidFill>
                  <a:schemeClr val="bg1"/>
                </a:solidFill>
              </a:rPr>
              <a:t>	</a:t>
            </a:r>
            <a:r>
              <a:rPr lang="ru-RU" dirty="0" smtClean="0">
                <a:solidFill>
                  <a:schemeClr val="bg1"/>
                </a:solidFill>
              </a:rPr>
              <a:t>ученик 10 И класса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Руководитель:</a:t>
            </a:r>
          </a:p>
          <a:p>
            <a:r>
              <a:rPr lang="ru-RU" dirty="0">
                <a:solidFill>
                  <a:schemeClr val="bg1"/>
                </a:solidFill>
              </a:rPr>
              <a:t>	</a:t>
            </a:r>
            <a:r>
              <a:rPr lang="ru-RU" dirty="0" err="1" smtClean="0">
                <a:solidFill>
                  <a:schemeClr val="bg1"/>
                </a:solidFill>
              </a:rPr>
              <a:t>Буркатовская</a:t>
            </a:r>
            <a:r>
              <a:rPr lang="ru-RU" dirty="0" smtClean="0">
                <a:solidFill>
                  <a:schemeClr val="bg1"/>
                </a:solidFill>
              </a:rPr>
              <a:t> О.С</a:t>
            </a:r>
          </a:p>
          <a:p>
            <a:r>
              <a:rPr lang="ru-RU" dirty="0">
                <a:solidFill>
                  <a:schemeClr val="bg1"/>
                </a:solidFill>
              </a:rPr>
              <a:t>	</a:t>
            </a:r>
            <a:r>
              <a:rPr lang="ru-RU" dirty="0" smtClean="0">
                <a:solidFill>
                  <a:schemeClr val="bg1"/>
                </a:solidFill>
              </a:rPr>
              <a:t>учитель информатики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1026" name="Picture 2" descr="Картинки по запросу кубика рубика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3356992"/>
            <a:ext cx="2381250" cy="2476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9118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4139952" y="2477976"/>
            <a:ext cx="4767065" cy="4407408"/>
          </a:xfrm>
        </p:spPr>
        <p:txBody>
          <a:bodyPr>
            <a:normAutofit/>
          </a:bodyPr>
          <a:lstStyle/>
          <a:p>
            <a:r>
              <a:rPr lang="ru-RU" sz="2400" dirty="0" smtClean="0"/>
              <a:t>Среднее количество движений в итоговом алгоритме 140-160</a:t>
            </a:r>
          </a:p>
          <a:p>
            <a:r>
              <a:rPr lang="ru-RU" sz="2400" dirty="0" smtClean="0"/>
              <a:t>Примерное время сборки на физической модели головоломки 40-60 секунд.</a:t>
            </a:r>
          </a:p>
          <a:p>
            <a:endParaRPr lang="ru-RU" sz="2400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Полученные результаты</a:t>
            </a:r>
            <a:endParaRPr lang="ru-RU" dirty="0"/>
          </a:p>
        </p:txBody>
      </p:sp>
      <p:pic>
        <p:nvPicPr>
          <p:cNvPr id="1027" name="Picture 3" descr="C:\Users\Home\Downloads\Снимок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390" y="4941168"/>
            <a:ext cx="3075730" cy="169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Home\Downloads\Снимок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486" y="1687512"/>
            <a:ext cx="3665538" cy="310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489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395536" y="1829904"/>
            <a:ext cx="5343129" cy="4407408"/>
          </a:xfrm>
        </p:spPr>
        <p:txBody>
          <a:bodyPr/>
          <a:lstStyle/>
          <a:p>
            <a:pPr marL="45720" indent="0">
              <a:buNone/>
            </a:pPr>
            <a:r>
              <a:rPr lang="ru-RU" sz="2400" dirty="0" smtClean="0"/>
              <a:t>Итоги</a:t>
            </a:r>
            <a:r>
              <a:rPr lang="ru-RU" sz="2400" dirty="0" smtClean="0"/>
              <a:t>:</a:t>
            </a:r>
            <a:endParaRPr lang="ru-RU" sz="2400" dirty="0" smtClean="0"/>
          </a:p>
          <a:p>
            <a:r>
              <a:rPr lang="ru-RU" dirty="0" smtClean="0"/>
              <a:t>Исследованы основные методы решения головоломки.</a:t>
            </a:r>
          </a:p>
          <a:p>
            <a:r>
              <a:rPr lang="ru-RU" dirty="0" smtClean="0"/>
              <a:t>Реализованы варианты составления алгоритма сборки кубика из любого начального положения. </a:t>
            </a:r>
          </a:p>
          <a:p>
            <a:r>
              <a:rPr lang="ru-RU" dirty="0" smtClean="0"/>
              <a:t>Разработан модуль виртуальной сборки кубика </a:t>
            </a:r>
            <a:r>
              <a:rPr lang="ru-RU" dirty="0" err="1" smtClean="0"/>
              <a:t>Рубика</a:t>
            </a:r>
            <a:r>
              <a:rPr lang="ru-RU" dirty="0" smtClean="0"/>
              <a:t>.</a:t>
            </a:r>
          </a:p>
          <a:p>
            <a:r>
              <a:rPr lang="ru-RU" dirty="0" smtClean="0"/>
              <a:t>Создан интуитивный пользовательский интерфейс с возможностью взаимодействия с </a:t>
            </a:r>
            <a:r>
              <a:rPr lang="en-US" dirty="0" smtClean="0"/>
              <a:t>3D</a:t>
            </a:r>
            <a:r>
              <a:rPr lang="ru-RU" dirty="0" smtClean="0"/>
              <a:t> моделью.</a:t>
            </a:r>
            <a:r>
              <a:rPr lang="en-US" dirty="0" smtClean="0"/>
              <a:t> </a:t>
            </a:r>
            <a:endParaRPr lang="ru-RU" dirty="0" smtClean="0"/>
          </a:p>
          <a:p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pic>
        <p:nvPicPr>
          <p:cNvPr id="3074" name="Picture 2" descr="Картинки по запросу кубик рубика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1770784"/>
            <a:ext cx="2592288" cy="259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Похожее изображение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4435080"/>
            <a:ext cx="2592288" cy="1946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8766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Популярность механических головоломок</a:t>
            </a:r>
            <a:endParaRPr lang="ru-RU" dirty="0"/>
          </a:p>
        </p:txBody>
      </p:sp>
      <p:pic>
        <p:nvPicPr>
          <p:cNvPr id="1026" name="Picture 2" descr="Похожее изображение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7" y="1679608"/>
            <a:ext cx="2295153" cy="239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Картинки по запросу головоломки рубика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0269" y="4149080"/>
            <a:ext cx="3062950" cy="2297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95536" y="2428900"/>
            <a:ext cx="489654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tx2"/>
                </a:solidFill>
              </a:rPr>
              <a:t>Кубик </a:t>
            </a:r>
            <a:r>
              <a:rPr lang="ru-RU" dirty="0" err="1" smtClean="0">
                <a:solidFill>
                  <a:schemeClr val="tx2"/>
                </a:solidFill>
              </a:rPr>
              <a:t>Рубика</a:t>
            </a:r>
            <a:r>
              <a:rPr lang="ru-RU" dirty="0" smtClean="0">
                <a:solidFill>
                  <a:schemeClr val="tx2"/>
                </a:solidFill>
              </a:rPr>
              <a:t> - </a:t>
            </a:r>
            <a:r>
              <a:rPr lang="ru-RU" dirty="0">
                <a:solidFill>
                  <a:schemeClr val="tx2"/>
                </a:solidFill>
              </a:rPr>
              <a:t>механическая головоломка, изобретённая в 1974 году (и запатентованная в 1975 году) венгерским скульптором и преподавателем архитектуры </a:t>
            </a:r>
            <a:r>
              <a:rPr lang="ru-RU" dirty="0" err="1" smtClean="0">
                <a:solidFill>
                  <a:schemeClr val="tx2"/>
                </a:solidFill>
              </a:rPr>
              <a:t>Эрнё</a:t>
            </a:r>
            <a:r>
              <a:rPr lang="ru-RU" dirty="0" smtClean="0">
                <a:solidFill>
                  <a:schemeClr val="tx2"/>
                </a:solidFill>
              </a:rPr>
              <a:t> </a:t>
            </a:r>
            <a:r>
              <a:rPr lang="ru-RU" dirty="0" err="1" smtClean="0">
                <a:solidFill>
                  <a:schemeClr val="tx2"/>
                </a:solidFill>
              </a:rPr>
              <a:t>Рубиком</a:t>
            </a:r>
            <a:r>
              <a:rPr lang="ru-RU" dirty="0" smtClean="0">
                <a:solidFill>
                  <a:schemeClr val="tx2"/>
                </a:solidFill>
              </a:rPr>
              <a:t>.</a:t>
            </a:r>
          </a:p>
          <a:p>
            <a:endParaRPr lang="ru-RU" dirty="0">
              <a:solidFill>
                <a:schemeClr val="tx2"/>
              </a:solidFill>
            </a:endParaRPr>
          </a:p>
          <a:p>
            <a:r>
              <a:rPr lang="ru-RU" dirty="0" err="1">
                <a:solidFill>
                  <a:schemeClr val="tx2"/>
                </a:solidFill>
              </a:rPr>
              <a:t>Спидкубинг</a:t>
            </a:r>
            <a:r>
              <a:rPr lang="ru-RU" dirty="0">
                <a:solidFill>
                  <a:schemeClr val="tx2"/>
                </a:solidFill>
              </a:rPr>
              <a:t> (англ. — </a:t>
            </a:r>
            <a:r>
              <a:rPr lang="ru-RU" dirty="0" err="1">
                <a:solidFill>
                  <a:schemeClr val="tx2"/>
                </a:solidFill>
              </a:rPr>
              <a:t>speedcubing</a:t>
            </a:r>
            <a:r>
              <a:rPr lang="ru-RU" dirty="0">
                <a:solidFill>
                  <a:schemeClr val="tx2"/>
                </a:solidFill>
              </a:rPr>
              <a:t>) — это вид интеллектуальной работы, в которой участники собирают кубик </a:t>
            </a:r>
            <a:r>
              <a:rPr lang="ru-RU" dirty="0" err="1">
                <a:solidFill>
                  <a:schemeClr val="tx2"/>
                </a:solidFill>
              </a:rPr>
              <a:t>Рубика</a:t>
            </a:r>
            <a:r>
              <a:rPr lang="ru-RU" dirty="0">
                <a:solidFill>
                  <a:schemeClr val="tx2"/>
                </a:solidFill>
              </a:rPr>
              <a:t> на скорость. Первый международный чемпионат по сборке знаменитой на весь мир головоломки прошел в 1982 году.</a:t>
            </a:r>
          </a:p>
        </p:txBody>
      </p:sp>
    </p:spTree>
    <p:extLst>
      <p:ext uri="{BB962C8B-B14F-4D97-AF65-F5344CB8AC3E}">
        <p14:creationId xmlns:p14="http://schemas.microsoft.com/office/powerpoint/2010/main" val="2091348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95536" y="1916832"/>
            <a:ext cx="8407893" cy="4407408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ru-RU" dirty="0" smtClean="0"/>
              <a:t>Цель - </a:t>
            </a:r>
            <a:r>
              <a:rPr lang="ru-RU" dirty="0"/>
              <a:t>создать модуль виртуальной сборки кубика </a:t>
            </a:r>
            <a:r>
              <a:rPr lang="ru-RU" dirty="0" err="1"/>
              <a:t>Рубика</a:t>
            </a:r>
            <a:r>
              <a:rPr lang="ru-RU" dirty="0"/>
              <a:t>, который значительно упростит процесс обучения и сможет его визуализировать</a:t>
            </a:r>
            <a:r>
              <a:rPr lang="ru-RU" dirty="0" smtClean="0"/>
              <a:t>.</a:t>
            </a:r>
          </a:p>
          <a:p>
            <a:pPr marL="45720" indent="0">
              <a:buNone/>
            </a:pPr>
            <a:endParaRPr lang="ru-RU" dirty="0"/>
          </a:p>
          <a:p>
            <a:pPr marL="45720" indent="0">
              <a:buNone/>
            </a:pPr>
            <a:r>
              <a:rPr lang="ru-RU" dirty="0" smtClean="0"/>
              <a:t>Основные задачи:</a:t>
            </a:r>
          </a:p>
          <a:p>
            <a:r>
              <a:rPr lang="ru-RU" dirty="0"/>
              <a:t>И</a:t>
            </a:r>
            <a:r>
              <a:rPr lang="ru-RU" dirty="0" smtClean="0"/>
              <a:t>сследовать </a:t>
            </a:r>
            <a:r>
              <a:rPr lang="ru-RU" dirty="0"/>
              <a:t>теорию, связанную с методиками сборки кубика </a:t>
            </a:r>
            <a:r>
              <a:rPr lang="ru-RU" dirty="0" err="1" smtClean="0"/>
              <a:t>Рубика</a:t>
            </a:r>
            <a:r>
              <a:rPr lang="ru-RU" dirty="0" smtClean="0"/>
              <a:t>.</a:t>
            </a:r>
          </a:p>
          <a:p>
            <a:r>
              <a:rPr lang="ru-RU" dirty="0"/>
              <a:t>Р</a:t>
            </a:r>
            <a:r>
              <a:rPr lang="ru-RU" dirty="0" smtClean="0"/>
              <a:t>азработать </a:t>
            </a:r>
            <a:r>
              <a:rPr lang="ru-RU" dirty="0"/>
              <a:t>модуль для вычисления полного алгоритма сборки кубика </a:t>
            </a:r>
            <a:r>
              <a:rPr lang="ru-RU" dirty="0" err="1" smtClean="0"/>
              <a:t>Рубика</a:t>
            </a:r>
            <a:r>
              <a:rPr lang="ru-RU" dirty="0" smtClean="0"/>
              <a:t>. </a:t>
            </a:r>
          </a:p>
          <a:p>
            <a:r>
              <a:rPr lang="ru-RU" dirty="0" smtClean="0"/>
              <a:t>Создать пользовательский интерфейс </a:t>
            </a:r>
            <a:r>
              <a:rPr lang="ru-RU" dirty="0"/>
              <a:t>для удобного взаимодействия с 3D моделью головоломки.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Цель и задачи работы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095402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Написание формул и язык вращений</a:t>
            </a:r>
          </a:p>
        </p:txBody>
      </p:sp>
      <p:pic>
        <p:nvPicPr>
          <p:cNvPr id="2050" name="Picture 2" descr="Язык вращений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046" y="1772817"/>
            <a:ext cx="1009650" cy="114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63998" y="2956303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R</a:t>
            </a:r>
            <a:endParaRPr lang="ru-RU" dirty="0">
              <a:solidFill>
                <a:schemeClr val="tx2"/>
              </a:solidFill>
            </a:endParaRPr>
          </a:p>
        </p:txBody>
      </p:sp>
      <p:pic>
        <p:nvPicPr>
          <p:cNvPr id="2052" name="Picture 4" descr="Язык вращений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206" y="1772816"/>
            <a:ext cx="1009650" cy="114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Язык вращений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271" y="3429001"/>
            <a:ext cx="1009650" cy="114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Язык вращений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206" y="3429000"/>
            <a:ext cx="1009650" cy="114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Язык вращений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046" y="5085185"/>
            <a:ext cx="1009650" cy="114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Язык вращений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6206" y="5085184"/>
            <a:ext cx="1009650" cy="1143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2604158" y="295630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L</a:t>
            </a:r>
            <a:endParaRPr lang="ru-RU" dirty="0">
              <a:solidFill>
                <a:schemeClr val="tx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63998" y="4605270"/>
            <a:ext cx="322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U</a:t>
            </a:r>
            <a:endParaRPr lang="ru-RU" dirty="0">
              <a:solidFill>
                <a:schemeClr val="tx2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587326" y="4605270"/>
            <a:ext cx="335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D</a:t>
            </a:r>
            <a:endParaRPr lang="ru-RU" dirty="0">
              <a:solidFill>
                <a:schemeClr val="tx2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63998" y="622818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F</a:t>
            </a:r>
            <a:endParaRPr lang="ru-RU" dirty="0">
              <a:solidFill>
                <a:schemeClr val="tx2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604158" y="6235430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B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067944" y="1888371"/>
            <a:ext cx="460851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tx2"/>
                </a:solidFill>
              </a:rPr>
              <a:t>Примеры формул, составленных из символов языка вращений:</a:t>
            </a:r>
          </a:p>
          <a:p>
            <a:endParaRPr lang="ru-RU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tx2"/>
                </a:solidFill>
              </a:rPr>
              <a:t>U R U' R' F R' F' 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tx2"/>
                </a:solidFill>
              </a:rPr>
              <a:t>R U R' U R U2 R'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tx2"/>
                </a:solidFill>
              </a:rPr>
              <a:t>R U' R U R U R U’ R’ U’ R2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tx2"/>
                </a:solidFill>
              </a:rPr>
              <a:t>R U R' F' R U R' U' R' F R2 U' R' </a:t>
            </a:r>
            <a:r>
              <a:rPr lang="pt-BR" sz="2000" dirty="0" smtClean="0">
                <a:solidFill>
                  <a:schemeClr val="tx2"/>
                </a:solidFill>
              </a:rPr>
              <a:t>U‘</a:t>
            </a:r>
            <a:endParaRPr lang="ru-RU" sz="2000" dirty="0" smtClean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000" dirty="0">
              <a:solidFill>
                <a:schemeClr val="tx2"/>
              </a:solidFill>
            </a:endParaRPr>
          </a:p>
          <a:p>
            <a:r>
              <a:rPr lang="ru-RU" sz="2000" dirty="0" smtClean="0">
                <a:solidFill>
                  <a:schemeClr val="tx2"/>
                </a:solidFill>
              </a:rPr>
              <a:t>Движения перехватов: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tx2"/>
                </a:solidFill>
              </a:rPr>
              <a:t>y - весь куб вращается по часовой стрелке в горизонтальной </a:t>
            </a:r>
            <a:r>
              <a:rPr lang="ru-RU" dirty="0" smtClean="0">
                <a:solidFill>
                  <a:schemeClr val="tx2"/>
                </a:solidFill>
              </a:rPr>
              <a:t>плоскости.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dirty="0" smtClean="0">
                <a:solidFill>
                  <a:schemeClr val="tx2"/>
                </a:solidFill>
              </a:rPr>
              <a:t>y</a:t>
            </a:r>
            <a:r>
              <a:rPr lang="ru-RU" dirty="0">
                <a:solidFill>
                  <a:schemeClr val="tx2"/>
                </a:solidFill>
              </a:rPr>
              <a:t>' - весь куб вращается против часовой стрелки в </a:t>
            </a:r>
            <a:r>
              <a:rPr lang="ru-RU" dirty="0" smtClean="0">
                <a:solidFill>
                  <a:schemeClr val="tx2"/>
                </a:solidFill>
              </a:rPr>
              <a:t>горизонтальной.</a:t>
            </a:r>
            <a:endParaRPr lang="ru-RU" dirty="0">
              <a:solidFill>
                <a:schemeClr val="tx2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2113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Этапы сборки кубика </a:t>
            </a:r>
            <a:r>
              <a:rPr lang="ru-RU" dirty="0" err="1" smtClean="0"/>
              <a:t>рубика</a:t>
            </a:r>
            <a:endParaRPr lang="ru-RU" dirty="0"/>
          </a:p>
        </p:txBody>
      </p:sp>
      <p:pic>
        <p:nvPicPr>
          <p:cNvPr id="3074" name="Picture 2" descr="C:\Users\Home\Downloads\Rubiks cub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2021235"/>
            <a:ext cx="7532688" cy="4129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55576" y="2021235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chemeClr val="tx2"/>
                </a:solidFill>
              </a:rPr>
              <a:t>1</a:t>
            </a:r>
            <a:endParaRPr lang="ru-RU" b="1" dirty="0">
              <a:solidFill>
                <a:schemeClr val="tx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619096" y="2019450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chemeClr val="tx2"/>
                </a:solidFill>
              </a:rPr>
              <a:t>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588224" y="2027040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chemeClr val="tx2"/>
                </a:solidFill>
              </a:rPr>
              <a:t>3</a:t>
            </a:r>
            <a:endParaRPr lang="ru-RU" b="1" dirty="0">
              <a:solidFill>
                <a:schemeClr val="tx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55576" y="4125814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chemeClr val="tx2"/>
                </a:solidFill>
              </a:rPr>
              <a:t>4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670224" y="4124922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chemeClr val="tx2"/>
                </a:solidFill>
              </a:rPr>
              <a:t>5</a:t>
            </a:r>
            <a:endParaRPr lang="ru-RU" b="1" dirty="0">
              <a:solidFill>
                <a:schemeClr val="tx2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84872" y="4124030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chemeClr val="tx2"/>
                </a:solidFill>
              </a:rPr>
              <a:t>6</a:t>
            </a:r>
            <a:endParaRPr lang="ru-RU" b="1" dirty="0">
              <a:solidFill>
                <a:schemeClr val="tx2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659179" y="4125814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smtClean="0">
                <a:solidFill>
                  <a:schemeClr val="tx2"/>
                </a:solidFill>
              </a:rPr>
              <a:t>7</a:t>
            </a:r>
            <a:endParaRPr lang="ru-RU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8568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395536" y="1988840"/>
            <a:ext cx="5775177" cy="4407408"/>
          </a:xfrm>
        </p:spPr>
        <p:txBody>
          <a:bodyPr/>
          <a:lstStyle/>
          <a:p>
            <a:r>
              <a:rPr lang="ru-RU" dirty="0" err="1"/>
              <a:t>Java</a:t>
            </a:r>
            <a:r>
              <a:rPr lang="ru-RU" dirty="0"/>
              <a:t> - объектно-ориентированный язык программирования, разрабатываемый компанией </a:t>
            </a:r>
            <a:r>
              <a:rPr lang="ru-RU" dirty="0" err="1"/>
              <a:t>Sun</a:t>
            </a:r>
            <a:r>
              <a:rPr lang="ru-RU" dirty="0"/>
              <a:t> </a:t>
            </a:r>
            <a:r>
              <a:rPr lang="ru-RU" dirty="0" err="1"/>
              <a:t>Microsystems</a:t>
            </a:r>
            <a:r>
              <a:rPr lang="ru-RU" dirty="0"/>
              <a:t>.</a:t>
            </a:r>
          </a:p>
          <a:p>
            <a:r>
              <a:rPr lang="ru-RU" dirty="0" err="1"/>
              <a:t>IntelliJ</a:t>
            </a:r>
            <a:r>
              <a:rPr lang="ru-RU" dirty="0"/>
              <a:t> IDEA -  интегрированная среда разработки программного обеспечения, разработанная компанией </a:t>
            </a:r>
            <a:r>
              <a:rPr lang="en-US" dirty="0" err="1" smtClean="0"/>
              <a:t>JetBrains</a:t>
            </a:r>
            <a:r>
              <a:rPr lang="ru-RU" dirty="0" smtClean="0"/>
              <a:t>.</a:t>
            </a:r>
            <a:endParaRPr lang="ru-RU" dirty="0"/>
          </a:p>
          <a:p>
            <a:r>
              <a:rPr lang="en-US" dirty="0" smtClean="0"/>
              <a:t>JavaFX - </a:t>
            </a:r>
            <a:r>
              <a:rPr lang="ru-RU" dirty="0"/>
              <a:t>платформа на основе </a:t>
            </a:r>
            <a:r>
              <a:rPr lang="en-US" dirty="0" smtClean="0"/>
              <a:t>Java</a:t>
            </a:r>
            <a:r>
              <a:rPr lang="ru-RU" dirty="0"/>
              <a:t> для создания приложений с насыщенным графическим </a:t>
            </a:r>
            <a:r>
              <a:rPr lang="ru-RU" dirty="0" smtClean="0"/>
              <a:t>интерфейсом</a:t>
            </a:r>
            <a:r>
              <a:rPr lang="ru-RU" dirty="0"/>
              <a:t>.</a:t>
            </a:r>
          </a:p>
          <a:p>
            <a:endParaRPr lang="ru-RU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Средства разработки</a:t>
            </a:r>
            <a:endParaRPr lang="ru-RU" dirty="0"/>
          </a:p>
        </p:txBody>
      </p:sp>
      <p:pic>
        <p:nvPicPr>
          <p:cNvPr id="4098" name="Picture 2" descr="Картинки по запросу jav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3722" y="1772816"/>
            <a:ext cx="1251076" cy="2293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Картинки по запросу intellij ide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6260" y="4437112"/>
            <a:ext cx="2286000" cy="1285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6358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Реализация Алгоритма сборки кубика </a:t>
            </a:r>
            <a:r>
              <a:rPr lang="ru-RU" dirty="0" err="1" smtClean="0"/>
              <a:t>Рубика</a:t>
            </a:r>
            <a:endParaRPr lang="ru-RU" dirty="0"/>
          </a:p>
        </p:txBody>
      </p:sp>
      <p:sp>
        <p:nvSpPr>
          <p:cNvPr id="6" name="Объект 5"/>
          <p:cNvSpPr>
            <a:spLocks noGrp="1"/>
          </p:cNvSpPr>
          <p:nvPr>
            <p:ph idx="1"/>
          </p:nvPr>
        </p:nvSpPr>
        <p:spPr>
          <a:xfrm>
            <a:off x="380999" y="1719071"/>
            <a:ext cx="4046985" cy="4407408"/>
          </a:xfrm>
        </p:spPr>
        <p:txBody>
          <a:bodyPr>
            <a:normAutofit lnSpcReduction="10000"/>
          </a:bodyPr>
          <a:lstStyle/>
          <a:p>
            <a:pPr marL="45720" indent="0">
              <a:buNone/>
            </a:pPr>
            <a:r>
              <a:rPr lang="ru-RU" dirty="0" smtClean="0"/>
              <a:t>Необходимо:</a:t>
            </a:r>
          </a:p>
          <a:p>
            <a:r>
              <a:rPr lang="ru-RU" dirty="0" smtClean="0"/>
              <a:t>Создать виртуальную модель головоломки.</a:t>
            </a:r>
          </a:p>
          <a:p>
            <a:r>
              <a:rPr lang="ru-RU" dirty="0" smtClean="0"/>
              <a:t>Реализовать взаимодействие с её отдельными элементами.</a:t>
            </a:r>
          </a:p>
          <a:p>
            <a:r>
              <a:rPr lang="ru-RU" dirty="0" smtClean="0"/>
              <a:t>Написать код, отвечающий за выполнение движений граней.</a:t>
            </a:r>
          </a:p>
          <a:p>
            <a:r>
              <a:rPr lang="ru-RU" dirty="0" smtClean="0"/>
              <a:t>На основе положения элементов кубика в каждый момент времени найти необходимый алгоритм решения. </a:t>
            </a:r>
          </a:p>
          <a:p>
            <a:endParaRPr lang="ru-RU" dirty="0"/>
          </a:p>
        </p:txBody>
      </p:sp>
      <p:pic>
        <p:nvPicPr>
          <p:cNvPr id="2051" name="Picture 3" descr="C:\Users\Home\OneDrive\Pictures\Screenshots\2020-01-29 (2)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1756990"/>
            <a:ext cx="4325962" cy="2536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Home\Downloads\Снимок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4535444"/>
            <a:ext cx="4325962" cy="1701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300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Пользовательский интерфейс </a:t>
            </a:r>
            <a:br>
              <a:rPr lang="ru-RU" dirty="0" smtClean="0"/>
            </a:br>
            <a:r>
              <a:rPr lang="ru-RU" dirty="0" smtClean="0"/>
              <a:t>и </a:t>
            </a:r>
            <a:r>
              <a:rPr lang="en-US" dirty="0" smtClean="0"/>
              <a:t>3d </a:t>
            </a:r>
            <a:r>
              <a:rPr lang="ru-RU" dirty="0" smtClean="0"/>
              <a:t>модель</a:t>
            </a:r>
            <a:endParaRPr lang="ru-RU" dirty="0"/>
          </a:p>
        </p:txBody>
      </p:sp>
      <p:pic>
        <p:nvPicPr>
          <p:cNvPr id="2050" name="Picture 2" descr="C:\Users\Home\Downloads\Снимок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906893"/>
            <a:ext cx="8064896" cy="4474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665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2020-01-30 11-15-18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5536" y="1719263"/>
            <a:ext cx="8348387" cy="4662065"/>
          </a:xfrm>
        </p:spPr>
      </p:pic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демонстрация Работы модуля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86479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етка">
  <a:themeElements>
    <a:clrScheme name="Сетка">
      <a:dk1>
        <a:sysClr val="windowText" lastClr="000000"/>
      </a:dk1>
      <a:lt1>
        <a:sysClr val="window" lastClr="FFFFFF"/>
      </a:lt1>
      <a:dk2>
        <a:srgbClr val="534949"/>
      </a:dk2>
      <a:lt2>
        <a:srgbClr val="CCD1B9"/>
      </a:lt2>
      <a:accent1>
        <a:srgbClr val="C66951"/>
      </a:accent1>
      <a:accent2>
        <a:srgbClr val="BF974D"/>
      </a:accent2>
      <a:accent3>
        <a:srgbClr val="928B70"/>
      </a:accent3>
      <a:accent4>
        <a:srgbClr val="87706B"/>
      </a:accent4>
      <a:accent5>
        <a:srgbClr val="94734E"/>
      </a:accent5>
      <a:accent6>
        <a:srgbClr val="6F777D"/>
      </a:accent6>
      <a:hlink>
        <a:srgbClr val="CC9900"/>
      </a:hlink>
      <a:folHlink>
        <a:srgbClr val="C0C0C0"/>
      </a:folHlink>
    </a:clrScheme>
    <a:fontScheme name="Сетка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Сетка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175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3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3000"/>
                <a:satMod val="11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Grid</Template>
  <TotalTime>352</TotalTime>
  <Words>313</Words>
  <Application>Microsoft Office PowerPoint</Application>
  <PresentationFormat>Экран (4:3)</PresentationFormat>
  <Paragraphs>65</Paragraphs>
  <Slides>11</Slides>
  <Notes>0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Сетка</vt:lpstr>
      <vt:lpstr>Модуль виртуальной сборки кубика Рубика</vt:lpstr>
      <vt:lpstr>Популярность механических головоломок</vt:lpstr>
      <vt:lpstr>Цель и задачи работы</vt:lpstr>
      <vt:lpstr>Написание формул и язык вращений</vt:lpstr>
      <vt:lpstr>Этапы сборки кубика рубика</vt:lpstr>
      <vt:lpstr>Средства разработки</vt:lpstr>
      <vt:lpstr>Реализация Алгоритма сборки кубика Рубика</vt:lpstr>
      <vt:lpstr>Пользовательский интерфейс  и 3d модель</vt:lpstr>
      <vt:lpstr>демонстрация Работы модуля</vt:lpstr>
      <vt:lpstr>Полученные результаты</vt:lpstr>
      <vt:lpstr>заключение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Модуль виртуальной сборки кубика Рубика</dc:title>
  <dc:creator>Паша Шпаковский</dc:creator>
  <cp:lastModifiedBy>Home</cp:lastModifiedBy>
  <cp:revision>18</cp:revision>
  <dcterms:created xsi:type="dcterms:W3CDTF">2020-01-28T16:07:26Z</dcterms:created>
  <dcterms:modified xsi:type="dcterms:W3CDTF">2020-01-30T08:20:29Z</dcterms:modified>
</cp:coreProperties>
</file>

<file path=docProps/thumbnail.jpeg>
</file>